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60" r:id="rId3"/>
    <p:sldId id="261" r:id="rId4"/>
    <p:sldId id="259" r:id="rId5"/>
    <p:sldId id="258" r:id="rId6"/>
    <p:sldId id="262" r:id="rId7"/>
    <p:sldId id="264" r:id="rId8"/>
    <p:sldId id="266" r:id="rId9"/>
    <p:sldId id="265" r:id="rId10"/>
    <p:sldId id="267" r:id="rId11"/>
    <p:sldId id="268" r:id="rId12"/>
    <p:sldId id="273" r:id="rId13"/>
    <p:sldId id="274" r:id="rId14"/>
    <p:sldId id="275"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A5FF4D-0175-4A6B-888B-CDCC3E7FC015}" type="datetimeFigureOut">
              <a:rPr lang="en-US" smtClean="0"/>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359B8-1079-4984-974F-F539CFF7223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359B8-1079-4984-974F-F539CFF72230}"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C699CB88-5E1A-4FAC-892A-60949ACB1F6F}" type="datetimeFigureOut">
              <a:rPr lang="en-US" smtClean="0"/>
              <a:pPr/>
              <a:t>9/30/2014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1974DF9-AD47-4691-BA21-BBFCE3637A9A}"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C699CB88-5E1A-4FAC-892A-60949ACB1F6F}" type="datetimeFigureOut">
              <a:rPr lang="en-US" smtClean="0"/>
              <a:pPr/>
              <a:t>9/30/2014</a:t>
            </a:fld>
            <a:endParaRPr lang="en-US"/>
          </a:p>
        </p:txBody>
      </p:sp>
      <p:sp>
        <p:nvSpPr>
          <p:cNvPr id="9" name="Slide Number Placeholder 8"/>
          <p:cNvSpPr>
            <a:spLocks noGrp="1"/>
          </p:cNvSpPr>
          <p:nvPr>
            <p:ph type="sldNum" sz="quarter" idx="15"/>
          </p:nvPr>
        </p:nvSpPr>
        <p:spPr/>
        <p:txBody>
          <a:bodyPr rtlCol="0"/>
          <a:lstStyle/>
          <a:p>
            <a:fld id="{91974DF9-AD47-4691-BA21-BBFCE3637A9A}" type="slidenum">
              <a:rPr kumimoji="0" lang="en-US" smtClean="0"/>
              <a:pPr/>
              <a:t>‹#›</a:t>
            </a:fld>
            <a:endParaRPr kumimoji="0" lang="en-US"/>
          </a:p>
        </p:txBody>
      </p:sp>
      <p:sp>
        <p:nvSpPr>
          <p:cNvPr id="10" name="Footer Placeholder 9"/>
          <p:cNvSpPr>
            <a:spLocks noGrp="1"/>
          </p:cNvSpPr>
          <p:nvPr>
            <p:ph type="ftr" sz="quarter" idx="16"/>
          </p:nvPr>
        </p:nvSpPr>
        <p:spPr/>
        <p:txBody>
          <a:bodyPr rtlCol="0"/>
          <a:lstStyle/>
          <a:p>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699CB88-5E1A-4FAC-892A-60949ACB1F6F}" type="datetimeFigureOut">
              <a:rPr lang="en-US" smtClean="0"/>
              <a:pPr/>
              <a:t>9/30/2014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1974DF9-AD47-4691-BA21-BBFCE3637A9A}"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699CB88-5E1A-4FAC-892A-60949ACB1F6F}"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C699CB88-5E1A-4FAC-892A-60949ACB1F6F}"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C699CB88-5E1A-4FAC-892A-60949ACB1F6F}" type="datetimeFigureOut">
              <a:rPr lang="en-US" smtClean="0"/>
              <a:pPr/>
              <a:t>9/30/2014</a:t>
            </a:fld>
            <a:endParaRPr lang="en-US"/>
          </a:p>
        </p:txBody>
      </p:sp>
      <p:sp>
        <p:nvSpPr>
          <p:cNvPr id="7" name="Slide Number Placeholder 6"/>
          <p:cNvSpPr>
            <a:spLocks noGrp="1"/>
          </p:cNvSpPr>
          <p:nvPr>
            <p:ph type="sldNum" sz="quarter" idx="11"/>
          </p:nvPr>
        </p:nvSpPr>
        <p:spPr/>
        <p:txBody>
          <a:bodyPr rtlCol="0"/>
          <a:lstStyle/>
          <a:p>
            <a:fld id="{91974DF9-AD47-4691-BA21-BBFCE3637A9A}" type="slidenum">
              <a:rPr kumimoji="0" lang="en-US" smtClean="0"/>
              <a:pPr/>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C699CB88-5E1A-4FAC-892A-60949ACB1F6F}" type="datetimeFigureOut">
              <a:rPr lang="en-US" smtClean="0"/>
              <a:pPr/>
              <a:t>9/30/2014</a:t>
            </a:fld>
            <a:endParaRPr lang="en-US"/>
          </a:p>
        </p:txBody>
      </p:sp>
      <p:sp>
        <p:nvSpPr>
          <p:cNvPr id="22" name="Slide Number Placeholder 21"/>
          <p:cNvSpPr>
            <a:spLocks noGrp="1"/>
          </p:cNvSpPr>
          <p:nvPr>
            <p:ph type="sldNum" sz="quarter" idx="15"/>
          </p:nvPr>
        </p:nvSpPr>
        <p:spPr/>
        <p:txBody>
          <a:bodyPr rtlCol="0"/>
          <a:lstStyle/>
          <a:p>
            <a:fld id="{91974DF9-AD47-4691-BA21-BBFCE3637A9A}" type="slidenum">
              <a:rPr kumimoji="0" lang="en-US" smtClean="0"/>
              <a:pPr/>
              <a:t>‹#›</a:t>
            </a:fld>
            <a:endParaRPr kumimoji="0" lang="en-US"/>
          </a:p>
        </p:txBody>
      </p:sp>
      <p:sp>
        <p:nvSpPr>
          <p:cNvPr id="23" name="Footer Placeholder 22"/>
          <p:cNvSpPr>
            <a:spLocks noGrp="1"/>
          </p:cNvSpPr>
          <p:nvPr>
            <p:ph type="ftr" sz="quarter" idx="16"/>
          </p:nvPr>
        </p:nvSpPr>
        <p:spPr/>
        <p:txBody>
          <a:bodyPr rtlCol="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699CB88-5E1A-4FAC-892A-60949ACB1F6F}" type="datetimeFigureOut">
              <a:rPr lang="en-US" smtClean="0"/>
              <a:pPr/>
              <a:t>9/30/2014</a:t>
            </a:fld>
            <a:endParaRPr lang="en-US"/>
          </a:p>
        </p:txBody>
      </p:sp>
      <p:sp>
        <p:nvSpPr>
          <p:cNvPr id="18" name="Slide Number Placeholder 17"/>
          <p:cNvSpPr>
            <a:spLocks noGrp="1"/>
          </p:cNvSpPr>
          <p:nvPr>
            <p:ph type="sldNum" sz="quarter" idx="11"/>
          </p:nvPr>
        </p:nvSpPr>
        <p:spPr/>
        <p:txBody>
          <a:bodyPr rtlCol="0"/>
          <a:lstStyle/>
          <a:p>
            <a:fld id="{91974DF9-AD47-4691-BA21-BBFCE3637A9A}" type="slidenum">
              <a:rPr kumimoji="0" lang="en-US" smtClean="0"/>
              <a:pPr/>
              <a:t>‹#›</a:t>
            </a:fld>
            <a:endParaRPr kumimoji="0" lang="en-US"/>
          </a:p>
        </p:txBody>
      </p:sp>
      <p:sp>
        <p:nvSpPr>
          <p:cNvPr id="21" name="Footer Placeholder 20"/>
          <p:cNvSpPr>
            <a:spLocks noGrp="1"/>
          </p:cNvSpPr>
          <p:nvPr>
            <p:ph type="ftr" sz="quarter" idx="12"/>
          </p:nvPr>
        </p:nvSpPr>
        <p:spPr/>
        <p:txBody>
          <a:bodyPr rtlCol="0"/>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699CB88-5E1A-4FAC-892A-60949ACB1F6F}" type="datetimeFigureOut">
              <a:rPr lang="en-US" smtClean="0"/>
              <a:pPr/>
              <a:t>9/30/2014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0"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arthquake.usgs.gov/learn/animations/animation.php?flash_title=Elastic+Rebound&amp;flash_file=elasticrebound&amp;flash_width=300&amp;flash_height=350"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Earthquakes!</a:t>
            </a:r>
            <a:endParaRPr lang="en-US" dirty="0"/>
          </a:p>
        </p:txBody>
      </p:sp>
      <p:sp>
        <p:nvSpPr>
          <p:cNvPr id="3" name="Subtitle 2"/>
          <p:cNvSpPr>
            <a:spLocks noGrp="1"/>
          </p:cNvSpPr>
          <p:nvPr>
            <p:ph type="subTitle" idx="1"/>
          </p:nvPr>
        </p:nvSpPr>
        <p:spPr/>
        <p:txBody>
          <a:bodyPr/>
          <a:lstStyle/>
          <a:p>
            <a:r>
              <a:rPr lang="en-US" dirty="0" smtClean="0"/>
              <a:t>What causes Earthquakes?</a:t>
            </a:r>
          </a:p>
        </p:txBody>
      </p:sp>
      <p:pic>
        <p:nvPicPr>
          <p:cNvPr id="4098" name="Picture 2" descr="http://ts4.mm.bing.net/th?id=H.4892677610997751&amp;pid=1.7"/>
          <p:cNvPicPr>
            <a:picLocks noChangeAspect="1" noChangeArrowheads="1"/>
          </p:cNvPicPr>
          <p:nvPr/>
        </p:nvPicPr>
        <p:blipFill>
          <a:blip r:embed="rId2" cstate="print"/>
          <a:srcRect/>
          <a:stretch>
            <a:fillRect/>
          </a:stretch>
        </p:blipFill>
        <p:spPr bwMode="auto">
          <a:xfrm>
            <a:off x="4114800" y="1143000"/>
            <a:ext cx="4198454" cy="281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sz="quarter" idx="1"/>
          </p:nvPr>
        </p:nvSpPr>
        <p:spPr>
          <a:xfrm>
            <a:off x="457200" y="1600200"/>
            <a:ext cx="4191000" cy="4873752"/>
          </a:xfrm>
        </p:spPr>
        <p:txBody>
          <a:bodyPr>
            <a:normAutofit/>
          </a:bodyPr>
          <a:lstStyle/>
          <a:p>
            <a:r>
              <a:rPr lang="en-US" dirty="0" smtClean="0"/>
              <a:t>Read articles with partners</a:t>
            </a:r>
          </a:p>
          <a:p>
            <a:r>
              <a:rPr lang="en-US" dirty="0" smtClean="0"/>
              <a:t>Identify evidence</a:t>
            </a:r>
          </a:p>
          <a:p>
            <a:pPr lvl="1"/>
            <a:r>
              <a:rPr lang="en-US" dirty="0" smtClean="0"/>
              <a:t>Note what is NOT in articles</a:t>
            </a:r>
          </a:p>
          <a:p>
            <a:r>
              <a:rPr lang="en-US" dirty="0" smtClean="0"/>
              <a:t>Complete Data Table</a:t>
            </a:r>
          </a:p>
          <a:p>
            <a:r>
              <a:rPr lang="en-US" dirty="0" smtClean="0"/>
              <a:t>Determine Modified </a:t>
            </a:r>
            <a:r>
              <a:rPr lang="en-US" dirty="0" err="1" smtClean="0"/>
              <a:t>Mercalli</a:t>
            </a:r>
            <a:r>
              <a:rPr lang="en-US" dirty="0" smtClean="0"/>
              <a:t> (MM) intensity</a:t>
            </a:r>
          </a:p>
          <a:p>
            <a:pPr lvl="1"/>
            <a:r>
              <a:rPr lang="en-US" dirty="0" smtClean="0"/>
              <a:t>Use evidence from articles to determine</a:t>
            </a:r>
          </a:p>
          <a:p>
            <a:pPr lvl="1"/>
            <a:r>
              <a:rPr lang="en-US" dirty="0" smtClean="0"/>
              <a:t>Come to group consensus</a:t>
            </a:r>
          </a:p>
          <a:p>
            <a:pPr lvl="1"/>
            <a:r>
              <a:rPr lang="en-US" dirty="0" smtClean="0"/>
              <a:t>Be prepared to defend</a:t>
            </a:r>
            <a:r>
              <a:rPr lang="en-US"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MODIFIED MERCALLI SCALE</a:t>
            </a:r>
            <a:endParaRPr lang="en-US" dirty="0"/>
          </a:p>
        </p:txBody>
      </p:sp>
      <p:sp>
        <p:nvSpPr>
          <p:cNvPr id="3" name="Content Placeholder 2"/>
          <p:cNvSpPr>
            <a:spLocks noGrp="1"/>
          </p:cNvSpPr>
          <p:nvPr>
            <p:ph sz="quarter" idx="1"/>
          </p:nvPr>
        </p:nvSpPr>
        <p:spPr>
          <a:xfrm>
            <a:off x="304800" y="1219200"/>
            <a:ext cx="8001000" cy="5638800"/>
          </a:xfrm>
        </p:spPr>
        <p:txBody>
          <a:bodyPr>
            <a:normAutofit fontScale="47500" lnSpcReduction="20000"/>
          </a:bodyPr>
          <a:lstStyle/>
          <a:p>
            <a:pPr>
              <a:buNone/>
            </a:pPr>
            <a:r>
              <a:rPr lang="en-US" b="1" dirty="0" smtClean="0"/>
              <a:t>MM I. </a:t>
            </a:r>
            <a:r>
              <a:rPr lang="en-US" dirty="0" smtClean="0"/>
              <a:t>Not felt, or rarely under especially favorable circumstances.</a:t>
            </a:r>
          </a:p>
          <a:p>
            <a:pPr>
              <a:buNone/>
            </a:pPr>
            <a:r>
              <a:rPr lang="en-US" b="1" dirty="0" smtClean="0"/>
              <a:t>MM II. </a:t>
            </a:r>
            <a:r>
              <a:rPr lang="en-US" dirty="0" smtClean="0"/>
              <a:t>Felt indoors, especially on upper floors. Sometimes hanging objects may swing, especially when delicately suspended. Sometimes doors may swing very slowly. Sometimes dizziness or nausea is experienced.</a:t>
            </a:r>
          </a:p>
          <a:p>
            <a:pPr>
              <a:buNone/>
            </a:pPr>
            <a:r>
              <a:rPr lang="en-US" b="1" dirty="0" smtClean="0"/>
              <a:t>MM III. </a:t>
            </a:r>
            <a:r>
              <a:rPr lang="en-US" dirty="0" smtClean="0"/>
              <a:t>Felt indoors by several people. Sometimes not recognized to be an earthquake at first. Duration estimated in some cases. Motion usually consists of rapid vibration, similar to the vibration of passing of light trucks. Hanging objects may swing slightly. Movement may be appreciable on upper levels of tall structures.</a:t>
            </a:r>
          </a:p>
          <a:p>
            <a:pPr>
              <a:buNone/>
            </a:pPr>
            <a:r>
              <a:rPr lang="en-US" b="1" dirty="0" smtClean="0"/>
              <a:t>MM IV. </a:t>
            </a:r>
            <a:r>
              <a:rPr lang="en-US" dirty="0" smtClean="0"/>
              <a:t>Felt indoors by many, outdoors by few. Awakened some, especially light sleepers. Frightened those apprehensive from previous experience. Vibration like that due to passing of heavily loaded trucks. Rattling of dishes, windows, doors; glassware and crockery clink and clash. Creaking of walls. In numerous instances, hanging objects swing. Liquids in open vessels disturbed slightly.</a:t>
            </a:r>
          </a:p>
          <a:p>
            <a:pPr>
              <a:buNone/>
            </a:pPr>
            <a:r>
              <a:rPr lang="en-US" b="1" dirty="0" smtClean="0"/>
              <a:t>MM V. </a:t>
            </a:r>
            <a:r>
              <a:rPr lang="en-US" dirty="0" smtClean="0"/>
              <a:t>Felt indoors by practically everyone, outdoors by many or most. Awakened most. Frightened few—a few ran outdoors. Buildings trembled throughout. Broke some dishes, glassware. Cracked windows (in some cases, but not generally). Overturned small or unstable objects. Hanging objects and doors swing generally or considerably. Knocked pictures against walls, or swung them out of place. Opened or closed doors and shutters abruptly. Moved small objects and furniture (the latter to slight extent). Spilled liquids in small amounts from well-filled open containers.</a:t>
            </a:r>
          </a:p>
          <a:p>
            <a:pPr>
              <a:buNone/>
            </a:pPr>
            <a:r>
              <a:rPr lang="en-US" b="1" dirty="0" smtClean="0"/>
              <a:t>MM VI. </a:t>
            </a:r>
            <a:r>
              <a:rPr lang="en-US" dirty="0" smtClean="0"/>
              <a:t>Felt by all, indoors and outdoors. Frightened many, excitement general, some alarm, many ran outdoors. Awakened all sleepers. Liquid set in strong motion. Small bells rang, for example, in church, chapel, or school. Damage slight in poorly built buildings. Fall of plaster in small amount. Plaster cracked somewhat, especially fine cracks in chimneys. Broke dishes and glassware in considerable quantity; also some windows. Fall of knickknacks, books, and pictures. Overturned furniture in many instances. Moved moderately heavy furniture.</a:t>
            </a:r>
          </a:p>
          <a:p>
            <a:pPr>
              <a:buNone/>
            </a:pPr>
            <a:r>
              <a:rPr lang="en-US" b="1" dirty="0" smtClean="0"/>
              <a:t>MM VII. </a:t>
            </a:r>
            <a:r>
              <a:rPr lang="en-US" dirty="0" smtClean="0"/>
              <a:t>Frightened all. General alarm; all ran outdoors. Some found it difficult to stand. Waves occurred on ponds, lakes, and running water. Damage slight to moderate in well-built ordinary buildings. Cracked chimneys to considerable extent, walls to some extent. Fall of plaster in considerable to large amounts; also some stucco. Broke numerous windows. Broke weak chimneys at the roofline. Dislodged bricks and stones. Overturned heavy furniture, with damage to furniture.</a:t>
            </a:r>
          </a:p>
          <a:p>
            <a:pPr>
              <a:buNone/>
            </a:pPr>
            <a:r>
              <a:rPr lang="en-US" b="1" dirty="0" smtClean="0"/>
              <a:t>MM VIII. </a:t>
            </a:r>
            <a:r>
              <a:rPr lang="en-US" dirty="0" smtClean="0"/>
              <a:t>Fright general. Alarm approaches panic. Trees shaken strongly— branches and trunks broken off. Damage slight in structures built especially to withstand earthquakes. Considerable damage in ordinary substantial buildings. Fall of walls. Twisting and fall of chimneys, columns, and monuments. Very heavy furniture overturned.</a:t>
            </a:r>
          </a:p>
          <a:p>
            <a:pPr>
              <a:buNone/>
            </a:pPr>
            <a:r>
              <a:rPr lang="en-US" b="1" dirty="0" smtClean="0"/>
              <a:t>MM IX to X. </a:t>
            </a:r>
            <a:r>
              <a:rPr lang="en-US" dirty="0" smtClean="0"/>
              <a:t>Panic general. Cracked ground up to widths of several inches; fissures up to a yard in width run parallel to canal and stream banks. Landslides considerable from river banks and steep coasts. Damage serious to dams, dikes, and embankments. Severe damage to well-built wooden structures and bridges: some collapse in large part; frame buildings completely shifted off foundations; dangerous cracks in excellent brick walls. Serious damage to reservoirs; underground pipes sometimes broken.</a:t>
            </a:r>
          </a:p>
          <a:p>
            <a:pPr>
              <a:buNone/>
            </a:pPr>
            <a:r>
              <a:rPr lang="en-US" b="1" dirty="0" smtClean="0"/>
              <a:t>MM XI to XII. </a:t>
            </a:r>
            <a:r>
              <a:rPr lang="en-US" dirty="0" smtClean="0"/>
              <a:t>Damage total. Practically all works of construction damaged greatly or destroyed. Broad fissures, earth slumps, and landslides; fall of rocks of significant character; slumping of river banks, numerous and extensive. Fault slips in firm rock, with notable horizontal and vertical offset displacements.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the following groups will meet and compare their results.. Defend Your Answer!</a:t>
            </a:r>
            <a:endParaRPr lang="en-US" dirty="0"/>
          </a:p>
        </p:txBody>
      </p:sp>
      <p:sp>
        <p:nvSpPr>
          <p:cNvPr id="3" name="Content Placeholder 2"/>
          <p:cNvSpPr>
            <a:spLocks noGrp="1"/>
          </p:cNvSpPr>
          <p:nvPr>
            <p:ph sz="quarter" idx="1"/>
          </p:nvPr>
        </p:nvSpPr>
        <p:spPr/>
        <p:txBody>
          <a:bodyPr/>
          <a:lstStyle/>
          <a:p>
            <a:r>
              <a:rPr lang="en-US" dirty="0" smtClean="0"/>
              <a:t>Group A with Group 1</a:t>
            </a:r>
          </a:p>
          <a:p>
            <a:r>
              <a:rPr lang="en-US" dirty="0" smtClean="0"/>
              <a:t>Group B with Group 2</a:t>
            </a:r>
          </a:p>
          <a:p>
            <a:r>
              <a:rPr lang="en-US" dirty="0" smtClean="0"/>
              <a:t>Group C with Group 3</a:t>
            </a:r>
          </a:p>
          <a:p>
            <a:r>
              <a:rPr lang="en-US" dirty="0" smtClean="0"/>
              <a:t>Group D with Group 4</a:t>
            </a:r>
          </a:p>
          <a:p>
            <a:r>
              <a:rPr lang="en-US" dirty="0" smtClean="0"/>
              <a:t>Group E with Group 5</a:t>
            </a:r>
          </a:p>
          <a:p>
            <a:r>
              <a:rPr lang="en-US" dirty="0" smtClean="0"/>
              <a:t>Group F with Group 6</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  Engineering Experiment </a:t>
            </a:r>
            <a:endParaRPr lang="en-US" dirty="0"/>
          </a:p>
        </p:txBody>
      </p:sp>
      <p:sp>
        <p:nvSpPr>
          <p:cNvPr id="3" name="Content Placeholder 2"/>
          <p:cNvSpPr>
            <a:spLocks noGrp="1"/>
          </p:cNvSpPr>
          <p:nvPr>
            <p:ph sz="quarter" idx="1"/>
          </p:nvPr>
        </p:nvSpPr>
        <p:spPr>
          <a:xfrm>
            <a:off x="457200" y="1600200"/>
            <a:ext cx="6324600" cy="4873752"/>
          </a:xfrm>
        </p:spPr>
        <p:txBody>
          <a:bodyPr/>
          <a:lstStyle/>
          <a:p>
            <a:pPr>
              <a:buNone/>
            </a:pPr>
            <a:r>
              <a:rPr lang="en-US" dirty="0" smtClean="0"/>
              <a:t>Because earthquakes can cause walls to crack, foundations to move and even entire buildings to crumple, engineers incorporate into their structural designs techniques that withstand damage from earthquake forces, for example, cross bracing, large bases and tapered geometry. Earthquake-proof buildings are intended to bend and sway with the motion of earthquakes, or are isolated from the movement by sliders. Engineers come up with an idea, test it, and then re-engineer the structure based on its performance.</a:t>
            </a:r>
            <a:endParaRPr lang="en-US" dirty="0"/>
          </a:p>
        </p:txBody>
      </p:sp>
      <p:pic>
        <p:nvPicPr>
          <p:cNvPr id="1026" name="Picture 2" descr="A colorful drawing of house that appears to be shaking and moving."/>
          <p:cNvPicPr>
            <a:picLocks noChangeAspect="1" noChangeArrowheads="1"/>
          </p:cNvPicPr>
          <p:nvPr/>
        </p:nvPicPr>
        <p:blipFill>
          <a:blip r:embed="rId2" cstate="print"/>
          <a:srcRect/>
          <a:stretch>
            <a:fillRect/>
          </a:stretch>
        </p:blipFill>
        <p:spPr bwMode="auto">
          <a:xfrm>
            <a:off x="6781800" y="1524000"/>
            <a:ext cx="1857375" cy="23241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38200"/>
          </a:xfrm>
        </p:spPr>
        <p:txBody>
          <a:bodyPr/>
          <a:lstStyle/>
          <a:p>
            <a:r>
              <a:rPr lang="en-US" dirty="0" smtClean="0"/>
              <a:t>Your Task:</a:t>
            </a:r>
            <a:endParaRPr lang="en-US" dirty="0"/>
          </a:p>
        </p:txBody>
      </p:sp>
      <p:sp>
        <p:nvSpPr>
          <p:cNvPr id="3" name="Content Placeholder 2"/>
          <p:cNvSpPr>
            <a:spLocks noGrp="1"/>
          </p:cNvSpPr>
          <p:nvPr>
            <p:ph sz="quarter" idx="1"/>
          </p:nvPr>
        </p:nvSpPr>
        <p:spPr>
          <a:xfrm>
            <a:off x="457200" y="838200"/>
            <a:ext cx="7467600" cy="5635752"/>
          </a:xfrm>
        </p:spPr>
        <p:txBody>
          <a:bodyPr>
            <a:normAutofit fontScale="92500" lnSpcReduction="20000"/>
          </a:bodyPr>
          <a:lstStyle/>
          <a:p>
            <a:r>
              <a:rPr lang="en-US" dirty="0" smtClean="0"/>
              <a:t>Your Group will have only toothpicks and 30 marshmallows to assemble an earthquake resilient structure. You may only use these supplies.</a:t>
            </a:r>
          </a:p>
          <a:p>
            <a:r>
              <a:rPr lang="en-US" dirty="0" smtClean="0"/>
              <a:t>You may break toothpicks in half as you need them</a:t>
            </a:r>
          </a:p>
          <a:p>
            <a:r>
              <a:rPr lang="en-US" dirty="0" smtClean="0"/>
              <a:t>You may use “cross bracing” to reinforce your structures</a:t>
            </a:r>
          </a:p>
          <a:p>
            <a:r>
              <a:rPr lang="en-US" dirty="0" smtClean="0"/>
              <a:t>Buildings must be at least two toothpick levels high</a:t>
            </a:r>
          </a:p>
          <a:p>
            <a:r>
              <a:rPr lang="en-US" dirty="0" smtClean="0"/>
              <a:t>Buildings must contain at least one triangle and one square</a:t>
            </a:r>
          </a:p>
          <a:p>
            <a:pPr>
              <a:buNone/>
            </a:pPr>
            <a:r>
              <a:rPr lang="en-US" dirty="0" smtClean="0"/>
              <a:t>*You must draw your structure out on a </a:t>
            </a:r>
          </a:p>
          <a:p>
            <a:pPr>
              <a:buNone/>
            </a:pPr>
            <a:r>
              <a:rPr lang="en-US" dirty="0" smtClean="0"/>
              <a:t>p</a:t>
            </a:r>
            <a:r>
              <a:rPr lang="en-US" dirty="0" smtClean="0"/>
              <a:t>iece of paper and record your observations</a:t>
            </a:r>
          </a:p>
          <a:p>
            <a:pPr>
              <a:buNone/>
            </a:pPr>
            <a:r>
              <a:rPr lang="en-US" dirty="0" smtClean="0"/>
              <a:t>a</a:t>
            </a:r>
            <a:r>
              <a:rPr lang="en-US" dirty="0" smtClean="0"/>
              <a:t>fter the first test..</a:t>
            </a:r>
          </a:p>
          <a:p>
            <a:pPr>
              <a:buNone/>
            </a:pPr>
            <a:r>
              <a:rPr lang="en-US" dirty="0" smtClean="0"/>
              <a:t>*Redesign it and explain why you chose to </a:t>
            </a:r>
          </a:p>
          <a:p>
            <a:pPr>
              <a:buNone/>
            </a:pPr>
            <a:r>
              <a:rPr lang="en-US" dirty="0" smtClean="0"/>
              <a:t>m</a:t>
            </a:r>
            <a:r>
              <a:rPr lang="en-US" dirty="0" smtClean="0"/>
              <a:t>odify it as you did..</a:t>
            </a:r>
          </a:p>
          <a:p>
            <a:pPr>
              <a:buNone/>
            </a:pPr>
            <a:r>
              <a:rPr lang="en-US" dirty="0" smtClean="0"/>
              <a:t>*List at least five factors that are important when </a:t>
            </a:r>
          </a:p>
          <a:p>
            <a:pPr>
              <a:buNone/>
            </a:pPr>
            <a:r>
              <a:rPr lang="en-US" dirty="0" smtClean="0"/>
              <a:t>designing a structure in an earthquake prone </a:t>
            </a:r>
          </a:p>
          <a:p>
            <a:pPr>
              <a:buNone/>
            </a:pPr>
            <a:r>
              <a:rPr lang="en-US" smtClean="0"/>
              <a:t>area.</a:t>
            </a:r>
            <a:endParaRPr lang="en-US" dirty="0" smtClean="0"/>
          </a:p>
        </p:txBody>
      </p:sp>
      <p:pic>
        <p:nvPicPr>
          <p:cNvPr id="4" name="Picture 2" descr="A colorful drawing of house that appears to be shaking and moving."/>
          <p:cNvPicPr>
            <a:picLocks noChangeAspect="1" noChangeArrowheads="1"/>
          </p:cNvPicPr>
          <p:nvPr/>
        </p:nvPicPr>
        <p:blipFill>
          <a:blip r:embed="rId2" cstate="print"/>
          <a:srcRect/>
          <a:stretch>
            <a:fillRect/>
          </a:stretch>
        </p:blipFill>
        <p:spPr bwMode="auto">
          <a:xfrm>
            <a:off x="6553200" y="4267200"/>
            <a:ext cx="1857375" cy="23241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Sharing Group Results</a:t>
            </a:r>
            <a:endParaRPr lang="en-US" dirty="0"/>
          </a:p>
        </p:txBody>
      </p:sp>
      <p:sp>
        <p:nvSpPr>
          <p:cNvPr id="3" name="Content Placeholder 2"/>
          <p:cNvSpPr>
            <a:spLocks noGrp="1"/>
          </p:cNvSpPr>
          <p:nvPr>
            <p:ph sz="quarter" idx="1"/>
          </p:nvPr>
        </p:nvSpPr>
        <p:spPr>
          <a:xfrm>
            <a:off x="685800" y="6248400"/>
            <a:ext cx="7467600" cy="454152"/>
          </a:xfrm>
        </p:spPr>
        <p:txBody>
          <a:bodyPr>
            <a:normAutofit fontScale="77500" lnSpcReduction="20000"/>
          </a:bodyPr>
          <a:lstStyle/>
          <a:p>
            <a:pPr>
              <a:buNone/>
            </a:pPr>
            <a:r>
              <a:rPr lang="en-US" dirty="0" smtClean="0"/>
              <a:t>As a class decide on each locations intensity &amp; find the epicenter!</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685800" y="914400"/>
            <a:ext cx="7315200" cy="5232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Debriefing….</a:t>
            </a:r>
            <a:endParaRPr lang="en-US" dirty="0"/>
          </a:p>
        </p:txBody>
      </p:sp>
      <p:sp>
        <p:nvSpPr>
          <p:cNvPr id="3" name="Content Placeholder 2"/>
          <p:cNvSpPr>
            <a:spLocks noGrp="1"/>
          </p:cNvSpPr>
          <p:nvPr>
            <p:ph sz="quarter" idx="1"/>
          </p:nvPr>
        </p:nvSpPr>
        <p:spPr>
          <a:xfrm>
            <a:off x="381000" y="1524000"/>
            <a:ext cx="5029200" cy="4873752"/>
          </a:xfrm>
        </p:spPr>
        <p:txBody>
          <a:bodyPr>
            <a:normAutofit fontScale="92500" lnSpcReduction="20000"/>
          </a:bodyPr>
          <a:lstStyle/>
          <a:p>
            <a:r>
              <a:rPr lang="en-US" dirty="0" smtClean="0"/>
              <a:t>How do these newspaper stories differ from current day stories?</a:t>
            </a:r>
          </a:p>
          <a:p>
            <a:r>
              <a:rPr lang="en-US" dirty="0" smtClean="0"/>
              <a:t>What evidence was most helpful in determining intensity?</a:t>
            </a:r>
          </a:p>
          <a:p>
            <a:r>
              <a:rPr lang="en-US" dirty="0" smtClean="0"/>
              <a:t>How did development of an intensity scale help geologists learn more about earthquakes?</a:t>
            </a:r>
          </a:p>
          <a:p>
            <a:r>
              <a:rPr lang="en-US" dirty="0" smtClean="0"/>
              <a:t>Why did some locations close together seem to experience effects differently?</a:t>
            </a:r>
          </a:p>
          <a:p>
            <a:r>
              <a:rPr lang="en-US" dirty="0" smtClean="0"/>
              <a:t>The map to the right is from a professional paper about this earthquake. How does it compare to ours?</a:t>
            </a:r>
          </a:p>
          <a:p>
            <a:r>
              <a:rPr lang="en-US" dirty="0" smtClean="0"/>
              <a:t>How are magnitude and intensity different?</a:t>
            </a:r>
          </a:p>
        </p:txBody>
      </p:sp>
      <p:pic>
        <p:nvPicPr>
          <p:cNvPr id="26626" name="Picture 2" descr="http://ts3.mm.bing.net/th?id=H.4564894305027446&amp;pid=1.7"/>
          <p:cNvPicPr>
            <a:picLocks noChangeAspect="1" noChangeArrowheads="1"/>
          </p:cNvPicPr>
          <p:nvPr/>
        </p:nvPicPr>
        <p:blipFill>
          <a:blip r:embed="rId2" cstate="print"/>
          <a:srcRect/>
          <a:stretch>
            <a:fillRect/>
          </a:stretch>
        </p:blipFill>
        <p:spPr bwMode="auto">
          <a:xfrm>
            <a:off x="5334000" y="2362200"/>
            <a:ext cx="3222171" cy="2819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Assignment</a:t>
            </a:r>
            <a:endParaRPr lang="en-US" dirty="0"/>
          </a:p>
        </p:txBody>
      </p:sp>
      <p:sp>
        <p:nvSpPr>
          <p:cNvPr id="3" name="Content Placeholder 2"/>
          <p:cNvSpPr>
            <a:spLocks noGrp="1"/>
          </p:cNvSpPr>
          <p:nvPr>
            <p:ph sz="quarter" idx="1"/>
          </p:nvPr>
        </p:nvSpPr>
        <p:spPr>
          <a:xfrm>
            <a:off x="533400" y="5486400"/>
            <a:ext cx="7696200" cy="1066800"/>
          </a:xfrm>
        </p:spPr>
        <p:txBody>
          <a:bodyPr>
            <a:normAutofit fontScale="92500"/>
          </a:bodyPr>
          <a:lstStyle/>
          <a:p>
            <a:r>
              <a:rPr lang="en-US" dirty="0" smtClean="0"/>
              <a:t>Create a mini-poster</a:t>
            </a:r>
            <a:r>
              <a:rPr lang="en-US" smtClean="0"/>
              <a:t>, that </a:t>
            </a:r>
            <a:r>
              <a:rPr lang="en-US" dirty="0" smtClean="0"/>
              <a:t>illustrates the effects of an earthquake using the </a:t>
            </a:r>
            <a:r>
              <a:rPr lang="en-US" dirty="0" err="1" smtClean="0"/>
              <a:t>Mercalli</a:t>
            </a:r>
            <a:r>
              <a:rPr lang="en-US" dirty="0" smtClean="0"/>
              <a:t> scale for intensity (effects).</a:t>
            </a:r>
            <a:endParaRPr lang="en-US" dirty="0"/>
          </a:p>
        </p:txBody>
      </p:sp>
      <p:pic>
        <p:nvPicPr>
          <p:cNvPr id="28674" name="Picture 2" descr="http://elearning.niu.edu/simulations/images/S_portfolio/Mercalli_cap1.jpg"/>
          <p:cNvPicPr>
            <a:picLocks noChangeAspect="1" noChangeArrowheads="1"/>
          </p:cNvPicPr>
          <p:nvPr/>
        </p:nvPicPr>
        <p:blipFill>
          <a:blip r:embed="rId2" cstate="print"/>
          <a:srcRect/>
          <a:stretch>
            <a:fillRect/>
          </a:stretch>
        </p:blipFill>
        <p:spPr bwMode="auto">
          <a:xfrm>
            <a:off x="838200" y="1524000"/>
            <a:ext cx="4778154" cy="3581400"/>
          </a:xfrm>
          <a:prstGeom prst="rect">
            <a:avLst/>
          </a:prstGeom>
          <a:noFill/>
        </p:spPr>
      </p:pic>
      <p:pic>
        <p:nvPicPr>
          <p:cNvPr id="1026" name="Picture 2" descr="http://tremor.nmt.edu/faq/images/measure.gif"/>
          <p:cNvPicPr>
            <a:picLocks noChangeAspect="1" noChangeArrowheads="1"/>
          </p:cNvPicPr>
          <p:nvPr/>
        </p:nvPicPr>
        <p:blipFill>
          <a:blip r:embed="rId3" cstate="print"/>
          <a:srcRect/>
          <a:stretch>
            <a:fillRect/>
          </a:stretch>
        </p:blipFill>
        <p:spPr bwMode="auto">
          <a:xfrm>
            <a:off x="6248400" y="990600"/>
            <a:ext cx="1809750" cy="39814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sz="quarter" idx="1"/>
          </p:nvPr>
        </p:nvSpPr>
        <p:spPr>
          <a:xfrm>
            <a:off x="457200" y="1600200"/>
            <a:ext cx="4191000" cy="4873752"/>
          </a:xfrm>
        </p:spPr>
        <p:txBody>
          <a:bodyPr>
            <a:normAutofit/>
          </a:bodyPr>
          <a:lstStyle/>
          <a:p>
            <a:r>
              <a:rPr lang="en-US" dirty="0" smtClean="0"/>
              <a:t>Read articles with partners</a:t>
            </a:r>
          </a:p>
          <a:p>
            <a:r>
              <a:rPr lang="en-US" dirty="0" smtClean="0"/>
              <a:t>Identify evidence</a:t>
            </a:r>
          </a:p>
          <a:p>
            <a:pPr lvl="1"/>
            <a:r>
              <a:rPr lang="en-US" dirty="0" smtClean="0"/>
              <a:t>Note what is NOT in articles</a:t>
            </a:r>
          </a:p>
          <a:p>
            <a:r>
              <a:rPr lang="en-US" dirty="0" smtClean="0"/>
              <a:t>Complete Data Table</a:t>
            </a:r>
          </a:p>
          <a:p>
            <a:r>
              <a:rPr lang="en-US" dirty="0" smtClean="0"/>
              <a:t>Determine Modified </a:t>
            </a:r>
            <a:r>
              <a:rPr lang="en-US" dirty="0" err="1" smtClean="0"/>
              <a:t>Mercalli</a:t>
            </a:r>
            <a:r>
              <a:rPr lang="en-US" dirty="0" smtClean="0"/>
              <a:t> (MM) intensity</a:t>
            </a:r>
          </a:p>
          <a:p>
            <a:pPr lvl="1"/>
            <a:r>
              <a:rPr lang="en-US" dirty="0" smtClean="0"/>
              <a:t>Use evidence from articles to determine</a:t>
            </a:r>
          </a:p>
          <a:p>
            <a:pPr lvl="1"/>
            <a:r>
              <a:rPr lang="en-US" dirty="0" smtClean="0"/>
              <a:t>Come to group consensus</a:t>
            </a:r>
          </a:p>
          <a:p>
            <a:pPr lvl="1"/>
            <a:r>
              <a:rPr lang="en-US" dirty="0" smtClean="0"/>
              <a:t>Be prepared to defend</a:t>
            </a:r>
            <a:r>
              <a:rPr lang="en-US" dirty="0" smtClean="0"/>
              <a:t>!</a:t>
            </a:r>
          </a:p>
          <a:p>
            <a:r>
              <a:rPr lang="en-US" dirty="0" smtClean="0"/>
              <a:t>Mark map with MM Intensity &amp; color using code</a:t>
            </a:r>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172200" y="762000"/>
            <a:ext cx="2305050" cy="2371725"/>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4724400" y="3200400"/>
            <a:ext cx="401056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b="1" dirty="0" smtClean="0"/>
              <a:t>Faults</a:t>
            </a:r>
            <a:endParaRPr lang="en-US" b="1" dirty="0"/>
          </a:p>
        </p:txBody>
      </p:sp>
      <p:sp>
        <p:nvSpPr>
          <p:cNvPr id="3" name="Content Placeholder 2"/>
          <p:cNvSpPr>
            <a:spLocks noGrp="1"/>
          </p:cNvSpPr>
          <p:nvPr>
            <p:ph sz="quarter" idx="1"/>
          </p:nvPr>
        </p:nvSpPr>
        <p:spPr>
          <a:xfrm>
            <a:off x="457200" y="1447800"/>
            <a:ext cx="4800600" cy="3124200"/>
          </a:xfrm>
        </p:spPr>
        <p:txBody>
          <a:bodyPr>
            <a:normAutofit fontScale="92500" lnSpcReduction="10000"/>
          </a:bodyPr>
          <a:lstStyle/>
          <a:p>
            <a:r>
              <a:rPr lang="en-US" dirty="0" smtClean="0"/>
              <a:t>Breaks in rock</a:t>
            </a:r>
          </a:p>
          <a:p>
            <a:r>
              <a:rPr lang="en-US" dirty="0" smtClean="0"/>
              <a:t>Normal, reverse &amp; slip-strike</a:t>
            </a:r>
          </a:p>
          <a:p>
            <a:r>
              <a:rPr lang="en-US" dirty="0" smtClean="0"/>
              <a:t>Stresses – forces that act on rock</a:t>
            </a:r>
          </a:p>
          <a:p>
            <a:r>
              <a:rPr lang="en-US" dirty="0" smtClean="0"/>
              <a:t>Slow movement causes deformations in Earth’s crust</a:t>
            </a:r>
          </a:p>
          <a:p>
            <a:r>
              <a:rPr lang="en-US" dirty="0" smtClean="0"/>
              <a:t>Rocks along both sides of a fault usually tightly pressed together</a:t>
            </a:r>
          </a:p>
          <a:p>
            <a:r>
              <a:rPr lang="en-US" dirty="0" smtClean="0"/>
              <a:t>Earthquakes common along faults</a:t>
            </a:r>
          </a:p>
          <a:p>
            <a:endParaRPr lang="en-US" dirty="0"/>
          </a:p>
        </p:txBody>
      </p:sp>
      <p:pic>
        <p:nvPicPr>
          <p:cNvPr id="17409" name="Picture 1"/>
          <p:cNvPicPr>
            <a:picLocks noChangeAspect="1" noChangeArrowheads="1"/>
          </p:cNvPicPr>
          <p:nvPr/>
        </p:nvPicPr>
        <p:blipFill>
          <a:blip r:embed="rId2" cstate="print"/>
          <a:srcRect/>
          <a:stretch>
            <a:fillRect/>
          </a:stretch>
        </p:blipFill>
        <p:spPr bwMode="auto">
          <a:xfrm>
            <a:off x="5181600" y="1143000"/>
            <a:ext cx="2849405" cy="5257800"/>
          </a:xfrm>
          <a:prstGeom prst="rect">
            <a:avLst/>
          </a:prstGeom>
          <a:noFill/>
          <a:ln w="9525">
            <a:noFill/>
            <a:miter lim="800000"/>
            <a:headEnd/>
            <a:tailEnd/>
          </a:ln>
        </p:spPr>
      </p:pic>
      <p:pic>
        <p:nvPicPr>
          <p:cNvPr id="17413" name="Picture 5" descr="http://ts2.mm.bing.net/th?id=H.4579720541832121&amp;w=241&amp;h=156&amp;c=7&amp;rs=1&amp;url=http%3a%2f%2fanswers.yahoo.com%2fquestion%2findex%3fqid%3d20130303151752AAyFmHG&amp;pid=1.7"/>
          <p:cNvPicPr>
            <a:picLocks noChangeAspect="1" noChangeArrowheads="1"/>
          </p:cNvPicPr>
          <p:nvPr/>
        </p:nvPicPr>
        <p:blipFill>
          <a:blip r:embed="rId3" cstate="print"/>
          <a:srcRect/>
          <a:stretch>
            <a:fillRect/>
          </a:stretch>
        </p:blipFill>
        <p:spPr bwMode="auto">
          <a:xfrm>
            <a:off x="1524000" y="4572000"/>
            <a:ext cx="3178419"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quake.eas.gatech.edu/EMguide/Image6.gif"/>
          <p:cNvPicPr>
            <a:picLocks noChangeAspect="1" noChangeArrowheads="1"/>
          </p:cNvPicPr>
          <p:nvPr/>
        </p:nvPicPr>
        <p:blipFill>
          <a:blip r:embed="rId2" cstate="print"/>
          <a:srcRect/>
          <a:stretch>
            <a:fillRect/>
          </a:stretch>
        </p:blipFill>
        <p:spPr bwMode="auto">
          <a:xfrm>
            <a:off x="5486400" y="2057400"/>
            <a:ext cx="2743200" cy="2674137"/>
          </a:xfrm>
          <a:prstGeom prst="rect">
            <a:avLst/>
          </a:prstGeom>
          <a:noFill/>
        </p:spPr>
      </p:pic>
      <p:pic>
        <p:nvPicPr>
          <p:cNvPr id="18439" name="Picture 7" descr="http://ts3.mm.bing.net/th?id=H.4725199667725198&amp;w=247&amp;h=172&amp;c=7&amp;rs=1&amp;url=http%3a%2f%2fwww.tectonor.com%2fshear-fractures%2f&amp;pid=1.7"/>
          <p:cNvPicPr>
            <a:picLocks noChangeAspect="1" noChangeArrowheads="1"/>
          </p:cNvPicPr>
          <p:nvPr/>
        </p:nvPicPr>
        <p:blipFill>
          <a:blip r:embed="rId3" cstate="print"/>
          <a:srcRect/>
          <a:stretch>
            <a:fillRect/>
          </a:stretch>
        </p:blipFill>
        <p:spPr bwMode="auto">
          <a:xfrm>
            <a:off x="5943600" y="381000"/>
            <a:ext cx="2626242" cy="1828800"/>
          </a:xfrm>
          <a:prstGeom prst="rect">
            <a:avLst/>
          </a:prstGeom>
          <a:noFill/>
        </p:spPr>
      </p:pic>
      <p:sp>
        <p:nvSpPr>
          <p:cNvPr id="2" name="Title 1"/>
          <p:cNvSpPr>
            <a:spLocks noGrp="1"/>
          </p:cNvSpPr>
          <p:nvPr>
            <p:ph type="title"/>
          </p:nvPr>
        </p:nvSpPr>
        <p:spPr/>
        <p:txBody>
          <a:bodyPr/>
          <a:lstStyle/>
          <a:p>
            <a:r>
              <a:rPr lang="en-US" b="1" dirty="0" smtClean="0"/>
              <a:t>Fault </a:t>
            </a:r>
            <a:r>
              <a:rPr lang="en-US" b="1" u="sng" dirty="0" smtClean="0"/>
              <a:t>Zones</a:t>
            </a:r>
            <a:endParaRPr lang="en-US" b="1" u="sng" dirty="0"/>
          </a:p>
        </p:txBody>
      </p:sp>
      <p:sp>
        <p:nvSpPr>
          <p:cNvPr id="3" name="Content Placeholder 2"/>
          <p:cNvSpPr>
            <a:spLocks noGrp="1"/>
          </p:cNvSpPr>
          <p:nvPr>
            <p:ph sz="quarter" idx="1"/>
          </p:nvPr>
        </p:nvSpPr>
        <p:spPr>
          <a:xfrm>
            <a:off x="457200" y="1600200"/>
            <a:ext cx="4114800" cy="4873752"/>
          </a:xfrm>
        </p:spPr>
        <p:txBody>
          <a:bodyPr>
            <a:normAutofit/>
          </a:bodyPr>
          <a:lstStyle/>
          <a:p>
            <a:r>
              <a:rPr lang="en-US" dirty="0" smtClean="0"/>
              <a:t>Regions of numerous, closely spaced faults</a:t>
            </a:r>
          </a:p>
          <a:p>
            <a:r>
              <a:rPr lang="en-US" dirty="0" smtClean="0"/>
              <a:t>Some fault zones ancient - less stress, less active</a:t>
            </a:r>
          </a:p>
          <a:p>
            <a:r>
              <a:rPr lang="en-US" dirty="0" smtClean="0"/>
              <a:t>Ancient faults in Georgia -  average 1, mag 4+ quake every 10 years</a:t>
            </a:r>
          </a:p>
        </p:txBody>
      </p:sp>
      <p:pic>
        <p:nvPicPr>
          <p:cNvPr id="18441" name="Picture 9" descr="http://www.eqecat.com/images/s/QzEh8wyGbUGcO59YARfd8Q/20110907-1-3-eastern-us-historic-earthquakes.jpg"/>
          <p:cNvPicPr>
            <a:picLocks noChangeAspect="1" noChangeArrowheads="1"/>
          </p:cNvPicPr>
          <p:nvPr/>
        </p:nvPicPr>
        <p:blipFill>
          <a:blip r:embed="rId4" cstate="print"/>
          <a:srcRect/>
          <a:stretch>
            <a:fillRect/>
          </a:stretch>
        </p:blipFill>
        <p:spPr bwMode="auto">
          <a:xfrm>
            <a:off x="4800600" y="4495800"/>
            <a:ext cx="3324161"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a:t>
            </a:r>
            <a:r>
              <a:rPr lang="en-US" b="1" dirty="0" smtClean="0"/>
              <a:t> Earthquakes</a:t>
            </a:r>
            <a:r>
              <a:rPr lang="en-US" dirty="0" smtClean="0"/>
              <a:t>?</a:t>
            </a:r>
            <a:endParaRPr lang="en-US" dirty="0"/>
          </a:p>
        </p:txBody>
      </p:sp>
      <p:sp>
        <p:nvSpPr>
          <p:cNvPr id="3" name="Content Placeholder 2"/>
          <p:cNvSpPr>
            <a:spLocks noGrp="1"/>
          </p:cNvSpPr>
          <p:nvPr>
            <p:ph sz="quarter" idx="1"/>
          </p:nvPr>
        </p:nvSpPr>
        <p:spPr>
          <a:xfrm>
            <a:off x="457200" y="1600200"/>
            <a:ext cx="3886200" cy="4873752"/>
          </a:xfrm>
        </p:spPr>
        <p:txBody>
          <a:bodyPr/>
          <a:lstStyle/>
          <a:p>
            <a:r>
              <a:rPr lang="en-US" dirty="0" smtClean="0"/>
              <a:t>Destructive natural disaster</a:t>
            </a:r>
          </a:p>
          <a:p>
            <a:r>
              <a:rPr lang="en-US" dirty="0" smtClean="0"/>
              <a:t>Movement of the ground</a:t>
            </a:r>
          </a:p>
          <a:p>
            <a:r>
              <a:rPr lang="en-US" dirty="0" smtClean="0"/>
              <a:t>Usually along a </a:t>
            </a:r>
            <a:r>
              <a:rPr lang="en-US" u="sng" dirty="0" smtClean="0"/>
              <a:t>fault line </a:t>
            </a:r>
          </a:p>
          <a:p>
            <a:r>
              <a:rPr lang="en-US" dirty="0" smtClean="0"/>
              <a:t>Caused by sudden release of </a:t>
            </a:r>
            <a:r>
              <a:rPr lang="en-US" u="sng" dirty="0" smtClean="0"/>
              <a:t>energy </a:t>
            </a:r>
          </a:p>
          <a:p>
            <a:r>
              <a:rPr lang="en-US" dirty="0" smtClean="0"/>
              <a:t>Rocks under </a:t>
            </a:r>
            <a:r>
              <a:rPr lang="en-US" u="sng" dirty="0" smtClean="0"/>
              <a:t>stress</a:t>
            </a:r>
            <a:r>
              <a:rPr lang="en-US" dirty="0" smtClean="0"/>
              <a:t> suddenly shift</a:t>
            </a:r>
          </a:p>
          <a:p>
            <a:r>
              <a:rPr lang="en-US" dirty="0" smtClean="0"/>
              <a:t>Blocks of Earth move in earthquake along faults</a:t>
            </a:r>
          </a:p>
        </p:txBody>
      </p:sp>
      <p:pic>
        <p:nvPicPr>
          <p:cNvPr id="2055" name="Picture 7"/>
          <p:cNvPicPr>
            <a:picLocks noChangeAspect="1" noChangeArrowheads="1"/>
          </p:cNvPicPr>
          <p:nvPr/>
        </p:nvPicPr>
        <p:blipFill>
          <a:blip r:embed="rId2" cstate="print"/>
          <a:srcRect/>
          <a:stretch>
            <a:fillRect/>
          </a:stretch>
        </p:blipFill>
        <p:spPr bwMode="auto">
          <a:xfrm>
            <a:off x="5997146" y="685800"/>
            <a:ext cx="2422954" cy="3448050"/>
          </a:xfrm>
          <a:prstGeom prst="rect">
            <a:avLst/>
          </a:prstGeom>
          <a:noFill/>
          <a:ln w="9525">
            <a:noFill/>
            <a:miter lim="800000"/>
            <a:headEnd/>
            <a:tailEnd/>
          </a:ln>
        </p:spPr>
      </p:pic>
      <p:pic>
        <p:nvPicPr>
          <p:cNvPr id="2056" name="Picture 8"/>
          <p:cNvPicPr>
            <a:picLocks noChangeAspect="1" noChangeArrowheads="1"/>
          </p:cNvPicPr>
          <p:nvPr/>
        </p:nvPicPr>
        <p:blipFill>
          <a:blip r:embed="rId3" cstate="print"/>
          <a:srcRect/>
          <a:stretch>
            <a:fillRect/>
          </a:stretch>
        </p:blipFill>
        <p:spPr bwMode="auto">
          <a:xfrm>
            <a:off x="4495800" y="3810000"/>
            <a:ext cx="3625114"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Locked Rocks</a:t>
            </a:r>
            <a:endParaRPr lang="en-US" dirty="0"/>
          </a:p>
        </p:txBody>
      </p:sp>
      <p:sp>
        <p:nvSpPr>
          <p:cNvPr id="3" name="Content Placeholder 2"/>
          <p:cNvSpPr>
            <a:spLocks noGrp="1"/>
          </p:cNvSpPr>
          <p:nvPr>
            <p:ph sz="quarter" idx="1"/>
          </p:nvPr>
        </p:nvSpPr>
        <p:spPr>
          <a:xfrm>
            <a:off x="381000" y="1600200"/>
            <a:ext cx="5181600" cy="4873752"/>
          </a:xfrm>
        </p:spPr>
        <p:txBody>
          <a:bodyPr>
            <a:normAutofit/>
          </a:bodyPr>
          <a:lstStyle/>
          <a:p>
            <a:r>
              <a:rPr lang="en-US" dirty="0" smtClean="0"/>
              <a:t>Rocks along fault locked by friction</a:t>
            </a:r>
          </a:p>
          <a:p>
            <a:r>
              <a:rPr lang="en-US" dirty="0" smtClean="0"/>
              <a:t>Lock prevents rocks from moving past each other </a:t>
            </a:r>
          </a:p>
          <a:p>
            <a:r>
              <a:rPr lang="en-US" dirty="0" smtClean="0"/>
              <a:t>Stress in locked rock increases</a:t>
            </a:r>
          </a:p>
          <a:p>
            <a:r>
              <a:rPr lang="en-US" dirty="0" smtClean="0"/>
              <a:t>When stress goes past the where rocks can maintain their integrity - they fracture</a:t>
            </a:r>
          </a:p>
          <a:p>
            <a:r>
              <a:rPr lang="en-US" dirty="0" smtClean="0"/>
              <a:t>Stress </a:t>
            </a:r>
            <a:r>
              <a:rPr lang="en-US" u="sng" dirty="0" smtClean="0"/>
              <a:t>increases</a:t>
            </a:r>
            <a:r>
              <a:rPr lang="en-US" dirty="0" smtClean="0"/>
              <a:t>, rocks along fault move, trembling &amp; </a:t>
            </a:r>
            <a:r>
              <a:rPr lang="en-US" u="sng" dirty="0" smtClean="0"/>
              <a:t>vibrations</a:t>
            </a:r>
            <a:r>
              <a:rPr lang="en-US" dirty="0" smtClean="0"/>
              <a:t> result – earthquake!</a:t>
            </a:r>
          </a:p>
          <a:p>
            <a:r>
              <a:rPr lang="en-US" dirty="0" smtClean="0"/>
              <a:t>When rocks slip into new positions energy released</a:t>
            </a:r>
          </a:p>
        </p:txBody>
      </p:sp>
      <p:pic>
        <p:nvPicPr>
          <p:cNvPr id="3074" name="Picture 2" descr="friction.jpg"/>
          <p:cNvPicPr>
            <a:picLocks noChangeAspect="1" noChangeArrowheads="1"/>
          </p:cNvPicPr>
          <p:nvPr/>
        </p:nvPicPr>
        <p:blipFill>
          <a:blip r:embed="rId2" cstate="print"/>
          <a:srcRect/>
          <a:stretch>
            <a:fillRect/>
          </a:stretch>
        </p:blipFill>
        <p:spPr bwMode="auto">
          <a:xfrm>
            <a:off x="5486400" y="2133600"/>
            <a:ext cx="3209925" cy="1885950"/>
          </a:xfrm>
          <a:prstGeom prst="rect">
            <a:avLst/>
          </a:prstGeom>
          <a:noFill/>
        </p:spPr>
      </p:pic>
      <p:pic>
        <p:nvPicPr>
          <p:cNvPr id="3077" name="Picture 5"/>
          <p:cNvPicPr>
            <a:picLocks noChangeAspect="1" noChangeArrowheads="1"/>
          </p:cNvPicPr>
          <p:nvPr/>
        </p:nvPicPr>
        <p:blipFill>
          <a:blip r:embed="rId3" cstate="print"/>
          <a:srcRect/>
          <a:stretch>
            <a:fillRect/>
          </a:stretch>
        </p:blipFill>
        <p:spPr bwMode="auto">
          <a:xfrm>
            <a:off x="5562600" y="3962400"/>
            <a:ext cx="3109899" cy="1704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Elastic </a:t>
            </a:r>
            <a:r>
              <a:rPr lang="en-US" b="1" u="sng" dirty="0" smtClean="0"/>
              <a:t>Rebound</a:t>
            </a:r>
            <a:endParaRPr lang="en-US" b="1" u="sng" dirty="0"/>
          </a:p>
        </p:txBody>
      </p:sp>
      <p:sp>
        <p:nvSpPr>
          <p:cNvPr id="3" name="Content Placeholder 2"/>
          <p:cNvSpPr>
            <a:spLocks noGrp="1"/>
          </p:cNvSpPr>
          <p:nvPr>
            <p:ph sz="quarter" idx="1"/>
          </p:nvPr>
        </p:nvSpPr>
        <p:spPr>
          <a:xfrm>
            <a:off x="457200" y="1828800"/>
            <a:ext cx="3886200" cy="3962400"/>
          </a:xfrm>
        </p:spPr>
        <p:txBody>
          <a:bodyPr>
            <a:normAutofit fontScale="92500" lnSpcReduction="10000"/>
          </a:bodyPr>
          <a:lstStyle/>
          <a:p>
            <a:r>
              <a:rPr lang="en-US" dirty="0" smtClean="0"/>
              <a:t>Sudden return of rock to </a:t>
            </a:r>
            <a:r>
              <a:rPr lang="en-US" dirty="0" err="1" smtClean="0"/>
              <a:t>undeformed</a:t>
            </a:r>
            <a:r>
              <a:rPr lang="en-US" dirty="0" smtClean="0"/>
              <a:t> shape</a:t>
            </a:r>
          </a:p>
          <a:p>
            <a:r>
              <a:rPr lang="en-US" dirty="0" smtClean="0"/>
              <a:t>Rock under stress deforms, fractures</a:t>
            </a:r>
          </a:p>
          <a:p>
            <a:r>
              <a:rPr lang="en-US" dirty="0" smtClean="0"/>
              <a:t>Separate at weakest point then rebounds</a:t>
            </a:r>
          </a:p>
          <a:p>
            <a:r>
              <a:rPr lang="en-US" dirty="0" smtClean="0"/>
              <a:t>Rebound results in earthquake as rock fractures, then rebounds and springs back to original shape</a:t>
            </a:r>
            <a:endParaRPr lang="en-US" dirty="0"/>
          </a:p>
        </p:txBody>
      </p:sp>
      <p:pic>
        <p:nvPicPr>
          <p:cNvPr id="19458" name="Picture 2" descr="http://www.suu.edu/faculty/colberg/Hazards/Earthquakes/ElasticRebound.jpg"/>
          <p:cNvPicPr>
            <a:picLocks noChangeAspect="1" noChangeArrowheads="1"/>
          </p:cNvPicPr>
          <p:nvPr/>
        </p:nvPicPr>
        <p:blipFill>
          <a:blip r:embed="rId2" cstate="print"/>
          <a:srcRect/>
          <a:stretch>
            <a:fillRect/>
          </a:stretch>
        </p:blipFill>
        <p:spPr bwMode="auto">
          <a:xfrm>
            <a:off x="4267200" y="1981200"/>
            <a:ext cx="4407907" cy="3332378"/>
          </a:xfrm>
          <a:prstGeom prst="rect">
            <a:avLst/>
          </a:prstGeom>
          <a:noFill/>
        </p:spPr>
      </p:pic>
      <p:sp>
        <p:nvSpPr>
          <p:cNvPr id="5" name="TextBox 4"/>
          <p:cNvSpPr txBox="1"/>
          <p:nvPr/>
        </p:nvSpPr>
        <p:spPr>
          <a:xfrm>
            <a:off x="4648200" y="5791200"/>
            <a:ext cx="2438400" cy="369332"/>
          </a:xfrm>
          <a:prstGeom prst="rect">
            <a:avLst/>
          </a:prstGeom>
          <a:noFill/>
        </p:spPr>
        <p:txBody>
          <a:bodyPr wrap="square" rtlCol="0">
            <a:spAutoFit/>
          </a:bodyPr>
          <a:lstStyle/>
          <a:p>
            <a:r>
              <a:rPr lang="en-US" dirty="0" smtClean="0">
                <a:hlinkClick r:id="rId3"/>
              </a:rPr>
              <a:t>ANIMATION LINK</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400800" cy="838200"/>
          </a:xfrm>
        </p:spPr>
        <p:txBody>
          <a:bodyPr>
            <a:normAutofit/>
          </a:bodyPr>
          <a:lstStyle/>
          <a:p>
            <a:r>
              <a:rPr lang="en-US" dirty="0" smtClean="0"/>
              <a:t>Earthquake Magnitude</a:t>
            </a:r>
            <a:endParaRPr lang="en-US" dirty="0"/>
          </a:p>
        </p:txBody>
      </p:sp>
      <p:sp>
        <p:nvSpPr>
          <p:cNvPr id="3" name="Content Placeholder 2"/>
          <p:cNvSpPr>
            <a:spLocks noGrp="1"/>
          </p:cNvSpPr>
          <p:nvPr>
            <p:ph sz="quarter" idx="1"/>
          </p:nvPr>
        </p:nvSpPr>
        <p:spPr>
          <a:xfrm>
            <a:off x="457200" y="3657600"/>
            <a:ext cx="7620000" cy="2895600"/>
          </a:xfrm>
        </p:spPr>
        <p:txBody>
          <a:bodyPr numCol="2">
            <a:normAutofit fontScale="85000" lnSpcReduction="20000"/>
          </a:bodyPr>
          <a:lstStyle/>
          <a:p>
            <a:pPr>
              <a:buNone/>
            </a:pPr>
            <a:r>
              <a:rPr lang="en-US" b="1" dirty="0" smtClean="0"/>
              <a:t>Magnitude:</a:t>
            </a:r>
            <a:endParaRPr lang="en-US" dirty="0" smtClean="0"/>
          </a:p>
          <a:p>
            <a:r>
              <a:rPr lang="en-US" dirty="0" smtClean="0"/>
              <a:t>Measures the </a:t>
            </a:r>
            <a:r>
              <a:rPr lang="en-US" b="1" dirty="0" smtClean="0"/>
              <a:t>strength</a:t>
            </a:r>
          </a:p>
          <a:p>
            <a:r>
              <a:rPr lang="en-US" dirty="0" smtClean="0"/>
              <a:t>Related to </a:t>
            </a:r>
            <a:r>
              <a:rPr lang="en-US" b="1" dirty="0" smtClean="0"/>
              <a:t>energy </a:t>
            </a:r>
            <a:r>
              <a:rPr lang="en-US" dirty="0" smtClean="0"/>
              <a:t>released</a:t>
            </a:r>
          </a:p>
          <a:p>
            <a:pPr>
              <a:buNone/>
            </a:pPr>
            <a:endParaRPr lang="en-US" b="1" dirty="0" smtClean="0"/>
          </a:p>
          <a:p>
            <a:pPr>
              <a:buNone/>
            </a:pPr>
            <a:r>
              <a:rPr lang="en-US" b="1" dirty="0" smtClean="0"/>
              <a:t>Richter scale:</a:t>
            </a:r>
          </a:p>
          <a:p>
            <a:r>
              <a:rPr lang="en-US" dirty="0" smtClean="0"/>
              <a:t>Older system</a:t>
            </a:r>
          </a:p>
          <a:p>
            <a:r>
              <a:rPr lang="en-US" dirty="0" smtClean="0"/>
              <a:t>Used in 20</a:t>
            </a:r>
            <a:r>
              <a:rPr lang="en-US" baseline="30000" dirty="0" smtClean="0"/>
              <a:t>th</a:t>
            </a:r>
            <a:r>
              <a:rPr lang="en-US" dirty="0" smtClean="0"/>
              <a:t> century</a:t>
            </a:r>
          </a:p>
          <a:p>
            <a:r>
              <a:rPr lang="en-US" dirty="0" smtClean="0"/>
              <a:t>Based on ground motion</a:t>
            </a:r>
            <a:endParaRPr lang="en-US" b="1" dirty="0" smtClean="0"/>
          </a:p>
          <a:p>
            <a:pPr>
              <a:buNone/>
            </a:pPr>
            <a:endParaRPr lang="en-US" b="1" dirty="0" smtClean="0"/>
          </a:p>
          <a:p>
            <a:pPr>
              <a:buNone/>
            </a:pPr>
            <a:r>
              <a:rPr lang="en-US" b="1" dirty="0" smtClean="0"/>
              <a:t>Moment Magnitude Scale</a:t>
            </a:r>
          </a:p>
          <a:p>
            <a:r>
              <a:rPr lang="en-US" dirty="0" smtClean="0"/>
              <a:t>New system</a:t>
            </a:r>
          </a:p>
          <a:p>
            <a:r>
              <a:rPr lang="en-US" dirty="0" smtClean="0"/>
              <a:t>More accurate </a:t>
            </a:r>
          </a:p>
          <a:p>
            <a:r>
              <a:rPr lang="en-US" dirty="0" smtClean="0"/>
              <a:t>Based on:</a:t>
            </a:r>
          </a:p>
          <a:p>
            <a:pPr lvl="1"/>
            <a:r>
              <a:rPr lang="en-US" dirty="0" smtClean="0"/>
              <a:t>size of the area of the fault that moves</a:t>
            </a:r>
            <a:endParaRPr lang="en-US" dirty="0"/>
          </a:p>
          <a:p>
            <a:pPr lvl="1"/>
            <a:r>
              <a:rPr lang="en-US" dirty="0" smtClean="0"/>
              <a:t>average distance that the fault block moves</a:t>
            </a:r>
            <a:endParaRPr lang="en-US" dirty="0"/>
          </a:p>
          <a:p>
            <a:pPr lvl="1"/>
            <a:r>
              <a:rPr lang="en-US" dirty="0" smtClean="0"/>
              <a:t>rigidity of the rocks in the fault zone</a:t>
            </a:r>
          </a:p>
        </p:txBody>
      </p:sp>
      <p:pic>
        <p:nvPicPr>
          <p:cNvPr id="21508" name="Picture 4" descr="http://itlab2.coe.wayne.edu/smalik/Vocabulary_clip_image002_0009.jpg"/>
          <p:cNvPicPr>
            <a:picLocks noChangeAspect="1" noChangeArrowheads="1"/>
          </p:cNvPicPr>
          <p:nvPr/>
        </p:nvPicPr>
        <p:blipFill>
          <a:blip r:embed="rId2" cstate="print"/>
          <a:srcRect/>
          <a:stretch>
            <a:fillRect/>
          </a:stretch>
        </p:blipFill>
        <p:spPr bwMode="auto">
          <a:xfrm>
            <a:off x="6324600" y="228600"/>
            <a:ext cx="1916723" cy="2133600"/>
          </a:xfrm>
          <a:prstGeom prst="rect">
            <a:avLst/>
          </a:prstGeom>
          <a:noFill/>
        </p:spPr>
      </p:pic>
      <p:pic>
        <p:nvPicPr>
          <p:cNvPr id="21510" name="Picture 6" descr="mms.jpg"/>
          <p:cNvPicPr>
            <a:picLocks noChangeAspect="1" noChangeArrowheads="1"/>
          </p:cNvPicPr>
          <p:nvPr/>
        </p:nvPicPr>
        <p:blipFill>
          <a:blip r:embed="rId3" cstate="print"/>
          <a:srcRect/>
          <a:stretch>
            <a:fillRect/>
          </a:stretch>
        </p:blipFill>
        <p:spPr bwMode="auto">
          <a:xfrm>
            <a:off x="533400" y="1066800"/>
            <a:ext cx="5055679" cy="2438400"/>
          </a:xfrm>
          <a:prstGeom prst="rect">
            <a:avLst/>
          </a:prstGeom>
          <a:noFill/>
        </p:spPr>
      </p:pic>
      <p:sp>
        <p:nvSpPr>
          <p:cNvPr id="7" name="TextBox 6"/>
          <p:cNvSpPr txBox="1"/>
          <p:nvPr/>
        </p:nvSpPr>
        <p:spPr>
          <a:xfrm>
            <a:off x="6096000" y="2514600"/>
            <a:ext cx="2514600" cy="1107996"/>
          </a:xfrm>
          <a:prstGeom prst="rect">
            <a:avLst/>
          </a:prstGeom>
          <a:noFill/>
        </p:spPr>
        <p:txBody>
          <a:bodyPr wrap="square" rtlCol="0">
            <a:spAutoFit/>
          </a:bodyPr>
          <a:lstStyle/>
          <a:p>
            <a:pPr algn="ctr"/>
            <a:r>
              <a:rPr lang="en-US" sz="1600" b="1" i="1" dirty="0" smtClean="0"/>
              <a:t>Energy increases by factor of 30 for each increment on scale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20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2000"/>
                                        <p:tgtEl>
                                          <p:spTgt spid="3">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3" end="13"/>
                                            </p:txEl>
                                          </p:spTgt>
                                        </p:tgtEl>
                                        <p:attrNameLst>
                                          <p:attrName>style.visibility</p:attrName>
                                        </p:attrNameLst>
                                      </p:cBhvr>
                                      <p:to>
                                        <p:strVal val="visible"/>
                                      </p:to>
                                    </p:set>
                                    <p:animEffect transition="in" filter="fade">
                                      <p:cBhvr>
                                        <p:cTn id="60" dur="2000"/>
                                        <p:tgtEl>
                                          <p:spTgt spid="3">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2000"/>
                                        <p:tgtEl>
                                          <p:spTgt spid="3">
                                            <p:txEl>
                                              <p:pRg st="14" end="14"/>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br>
              <a:rPr lang="en-US" dirty="0" smtClean="0"/>
            </a:br>
            <a:r>
              <a:rPr lang="en-US" dirty="0" smtClean="0"/>
              <a:t>what does an Earthquake feel like?</a:t>
            </a:r>
            <a:endParaRPr lang="en-US" dirty="0"/>
          </a:p>
        </p:txBody>
      </p:sp>
      <p:sp>
        <p:nvSpPr>
          <p:cNvPr id="3" name="Content Placeholder 2"/>
          <p:cNvSpPr>
            <a:spLocks noGrp="1"/>
          </p:cNvSpPr>
          <p:nvPr>
            <p:ph sz="quarter" idx="1"/>
          </p:nvPr>
        </p:nvSpPr>
        <p:spPr>
          <a:xfrm>
            <a:off x="457200" y="1600200"/>
            <a:ext cx="4038600" cy="4873752"/>
          </a:xfrm>
        </p:spPr>
        <p:txBody>
          <a:bodyPr/>
          <a:lstStyle/>
          <a:p>
            <a:pPr>
              <a:buNone/>
            </a:pPr>
            <a:r>
              <a:rPr lang="en-US" dirty="0" smtClean="0"/>
              <a:t>Data Puzzle:</a:t>
            </a:r>
          </a:p>
          <a:p>
            <a:r>
              <a:rPr lang="en-US" dirty="0" smtClean="0"/>
              <a:t>August 10, 1884</a:t>
            </a:r>
          </a:p>
          <a:p>
            <a:r>
              <a:rPr lang="en-US" dirty="0" smtClean="0"/>
              <a:t>Earthquake hits northeastern US</a:t>
            </a:r>
          </a:p>
          <a:p>
            <a:r>
              <a:rPr lang="en-US" dirty="0" smtClean="0"/>
              <a:t>Before seismographs</a:t>
            </a:r>
          </a:p>
          <a:p>
            <a:pPr>
              <a:buNone/>
            </a:pPr>
            <a:r>
              <a:rPr lang="en-US" dirty="0" smtClean="0"/>
              <a:t>How could newspaper stories be used to provide information about the magnitude and epicenter of the earthquake?</a:t>
            </a:r>
          </a:p>
          <a:p>
            <a:pPr>
              <a:buNone/>
            </a:pPr>
            <a:r>
              <a:rPr lang="en-US" dirty="0" smtClean="0"/>
              <a:t>What evidence is provided in newspaper accounts?</a:t>
            </a:r>
          </a:p>
          <a:p>
            <a:endParaRPr lang="en-US" dirty="0"/>
          </a:p>
        </p:txBody>
      </p:sp>
      <p:pic>
        <p:nvPicPr>
          <p:cNvPr id="23554" name="Picture 2" descr="http://www.vaboomer.com/new-madrid-quake.jpg"/>
          <p:cNvPicPr>
            <a:picLocks noChangeAspect="1" noChangeArrowheads="1"/>
          </p:cNvPicPr>
          <p:nvPr/>
        </p:nvPicPr>
        <p:blipFill>
          <a:blip r:embed="rId2" cstate="print"/>
          <a:srcRect/>
          <a:stretch>
            <a:fillRect/>
          </a:stretch>
        </p:blipFill>
        <p:spPr bwMode="auto">
          <a:xfrm>
            <a:off x="4724400" y="1752600"/>
            <a:ext cx="2982897" cy="2133600"/>
          </a:xfrm>
          <a:prstGeom prst="rect">
            <a:avLst/>
          </a:prstGeom>
          <a:noFill/>
        </p:spPr>
      </p:pic>
      <p:pic>
        <p:nvPicPr>
          <p:cNvPr id="23556" name="Picture 4" descr="http://ts3.mm.bing.net/th?id=H.4623962993788486&amp;w=125&amp;h=188&amp;c=7&amp;rs=1&amp;url=http%3a%2f%2fwww.cbc.ca%2fnews%2ftechnology%2fq-a-earthquake-damage-1.1016149&amp;pid=1.7"/>
          <p:cNvPicPr>
            <a:picLocks noChangeAspect="1" noChangeArrowheads="1"/>
          </p:cNvPicPr>
          <p:nvPr/>
        </p:nvPicPr>
        <p:blipFill>
          <a:blip r:embed="rId3" cstate="print"/>
          <a:srcRect/>
          <a:stretch>
            <a:fillRect/>
          </a:stretch>
        </p:blipFill>
        <p:spPr bwMode="auto">
          <a:xfrm>
            <a:off x="7162800" y="3581400"/>
            <a:ext cx="1190625" cy="1790701"/>
          </a:xfrm>
          <a:prstGeom prst="rect">
            <a:avLst/>
          </a:prstGeom>
          <a:noFill/>
        </p:spPr>
      </p:pic>
      <p:pic>
        <p:nvPicPr>
          <p:cNvPr id="23558" name="Picture 6" descr="http://ts1.mm.bing.net/th?id=H.4910935516449816&amp;w=213&amp;h=169&amp;c=7&amp;rs=1&amp;url=http%3a%2f%2fwww.halseymap.com%2fFlash%2fwindow.asp%3fHMID%3d25&amp;pid=1.7"/>
          <p:cNvPicPr>
            <a:picLocks noChangeAspect="1" noChangeArrowheads="1"/>
          </p:cNvPicPr>
          <p:nvPr/>
        </p:nvPicPr>
        <p:blipFill>
          <a:blip r:embed="rId4" cstate="print"/>
          <a:srcRect/>
          <a:stretch>
            <a:fillRect/>
          </a:stretch>
        </p:blipFill>
        <p:spPr bwMode="auto">
          <a:xfrm>
            <a:off x="4876800" y="3886200"/>
            <a:ext cx="2304936"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intensity</a:t>
            </a:r>
            <a:endParaRPr lang="en-US" dirty="0"/>
          </a:p>
        </p:txBody>
      </p:sp>
      <p:sp>
        <p:nvSpPr>
          <p:cNvPr id="3" name="Content Placeholder 2"/>
          <p:cNvSpPr>
            <a:spLocks noGrp="1"/>
          </p:cNvSpPr>
          <p:nvPr>
            <p:ph sz="quarter" idx="1"/>
          </p:nvPr>
        </p:nvSpPr>
        <p:spPr>
          <a:xfrm>
            <a:off x="3886200" y="1600200"/>
            <a:ext cx="4800600" cy="4873752"/>
          </a:xfrm>
        </p:spPr>
        <p:txBody>
          <a:bodyPr>
            <a:normAutofit fontScale="92500"/>
          </a:bodyPr>
          <a:lstStyle/>
          <a:p>
            <a:pPr lvl="0">
              <a:buNone/>
            </a:pPr>
            <a:r>
              <a:rPr lang="en-US" b="1" dirty="0" smtClean="0"/>
              <a:t>Intensity:  </a:t>
            </a:r>
            <a:r>
              <a:rPr lang="en-US" dirty="0" smtClean="0"/>
              <a:t>the amount of </a:t>
            </a:r>
            <a:r>
              <a:rPr lang="en-US" b="1" dirty="0" smtClean="0"/>
              <a:t>damage</a:t>
            </a:r>
            <a:r>
              <a:rPr lang="en-US" dirty="0" smtClean="0"/>
              <a:t> caused by an earthquake</a:t>
            </a:r>
          </a:p>
          <a:p>
            <a:pPr lvl="0">
              <a:buNone/>
            </a:pPr>
            <a:r>
              <a:rPr lang="en-US" dirty="0" smtClean="0"/>
              <a:t>Depends on:</a:t>
            </a:r>
          </a:p>
          <a:p>
            <a:r>
              <a:rPr lang="en-US" dirty="0" smtClean="0"/>
              <a:t>Magnitude</a:t>
            </a:r>
          </a:p>
          <a:p>
            <a:r>
              <a:rPr lang="en-US" dirty="0" smtClean="0"/>
              <a:t>Distance from epicenter</a:t>
            </a:r>
          </a:p>
          <a:p>
            <a:r>
              <a:rPr lang="en-US" dirty="0" smtClean="0"/>
              <a:t>Local geology</a:t>
            </a:r>
          </a:p>
          <a:p>
            <a:r>
              <a:rPr lang="en-US" dirty="0" smtClean="0"/>
              <a:t>Infrastructure</a:t>
            </a:r>
          </a:p>
          <a:p>
            <a:pPr>
              <a:buNone/>
            </a:pPr>
            <a:r>
              <a:rPr lang="en-US" b="1" dirty="0" err="1" smtClean="0"/>
              <a:t>Mercalli</a:t>
            </a:r>
            <a:r>
              <a:rPr lang="en-US" b="1" dirty="0" smtClean="0"/>
              <a:t> </a:t>
            </a:r>
            <a:r>
              <a:rPr lang="en-US" b="1" dirty="0" smtClean="0"/>
              <a:t>Scale: </a:t>
            </a:r>
          </a:p>
          <a:p>
            <a:r>
              <a:rPr lang="en-US" dirty="0" smtClean="0"/>
              <a:t>Measurement system </a:t>
            </a:r>
          </a:p>
          <a:p>
            <a:r>
              <a:rPr lang="en-US" dirty="0" smtClean="0"/>
              <a:t>Describes the </a:t>
            </a:r>
            <a:r>
              <a:rPr lang="en-US" b="1" dirty="0" smtClean="0"/>
              <a:t>effects</a:t>
            </a:r>
            <a:endParaRPr lang="en-US" dirty="0" smtClean="0"/>
          </a:p>
          <a:p>
            <a:r>
              <a:rPr lang="en-US" dirty="0" smtClean="0"/>
              <a:t>Expresses intensity in Roman numerals </a:t>
            </a:r>
          </a:p>
        </p:txBody>
      </p:sp>
      <p:pic>
        <p:nvPicPr>
          <p:cNvPr id="22530" name="Picture 2" descr="http://dmca.gov.ms/wp-content/uploads/2009/11/mercalli-scale1.jpg"/>
          <p:cNvPicPr>
            <a:picLocks noChangeAspect="1" noChangeArrowheads="1"/>
          </p:cNvPicPr>
          <p:nvPr/>
        </p:nvPicPr>
        <p:blipFill>
          <a:blip r:embed="rId3" cstate="print"/>
          <a:srcRect/>
          <a:stretch>
            <a:fillRect/>
          </a:stretch>
        </p:blipFill>
        <p:spPr bwMode="auto">
          <a:xfrm>
            <a:off x="228600" y="1752600"/>
            <a:ext cx="3631655"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ustom 11">
      <a:dk1>
        <a:sysClr val="windowText" lastClr="000000"/>
      </a:dk1>
      <a:lt1>
        <a:sysClr val="window" lastClr="FFFFFF"/>
      </a:lt1>
      <a:dk2>
        <a:srgbClr val="491434"/>
      </a:dk2>
      <a:lt2>
        <a:srgbClr val="1C2F5B"/>
      </a:lt2>
      <a:accent1>
        <a:srgbClr val="6E1E4E"/>
      </a:accent1>
      <a:accent2>
        <a:srgbClr val="243C75"/>
      </a:accent2>
      <a:accent3>
        <a:srgbClr val="6BB1C9"/>
      </a:accent3>
      <a:accent4>
        <a:srgbClr val="6585CF"/>
      </a:accent4>
      <a:accent5>
        <a:srgbClr val="7E6BC9"/>
      </a:accent5>
      <a:accent6>
        <a:srgbClr val="A379BB"/>
      </a:accent6>
      <a:hlink>
        <a:srgbClr val="410082"/>
      </a:hlink>
      <a:folHlink>
        <a:srgbClr val="93296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481</TotalTime>
  <Words>1496</Words>
  <Application>Microsoft Office PowerPoint</Application>
  <PresentationFormat>On-screen Show (4:3)</PresentationFormat>
  <Paragraphs>134</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Earthquakes!</vt:lpstr>
      <vt:lpstr>Review:  Faults</vt:lpstr>
      <vt:lpstr>Fault Zones</vt:lpstr>
      <vt:lpstr>What are Earthquakes?</vt:lpstr>
      <vt:lpstr>Locked Rocks</vt:lpstr>
      <vt:lpstr>Elastic Rebound</vt:lpstr>
      <vt:lpstr>Earthquake Magnitude</vt:lpstr>
      <vt:lpstr>Activity:   what does an Earthquake feel like?</vt:lpstr>
      <vt:lpstr>Earthquake intensity</vt:lpstr>
      <vt:lpstr>Task</vt:lpstr>
      <vt:lpstr>MODIFIED MERCALLI SCALE</vt:lpstr>
      <vt:lpstr>Now the following groups will meet and compare their results.. Defend Your Answer!</vt:lpstr>
      <vt:lpstr>Part III:  Engineering Experiment </vt:lpstr>
      <vt:lpstr>Your Task:</vt:lpstr>
      <vt:lpstr>Sharing Group Results</vt:lpstr>
      <vt:lpstr>Debriefing….</vt:lpstr>
      <vt:lpstr>Assignment</vt:lpstr>
      <vt:lpstr>Task</vt:lpstr>
    </vt:vector>
  </TitlesOfParts>
  <Company>Forsyth County School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dgovernor</dc:creator>
  <cp:lastModifiedBy>Kstrickland</cp:lastModifiedBy>
  <cp:revision>46</cp:revision>
  <dcterms:created xsi:type="dcterms:W3CDTF">2013-11-11T20:52:28Z</dcterms:created>
  <dcterms:modified xsi:type="dcterms:W3CDTF">2014-09-30T15:56:07Z</dcterms:modified>
</cp:coreProperties>
</file>